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81"/>
  </p:normalViewPr>
  <p:slideViewPr>
    <p:cSldViewPr snapToGrid="0" snapToObjects="1">
      <p:cViewPr>
        <p:scale>
          <a:sx n="66" d="100"/>
          <a:sy n="66" d="100"/>
        </p:scale>
        <p:origin x="1974" y="-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EA8-CBEA-A64B-97CF-E16713B00CD2}" type="datetimeFigureOut">
              <a:rPr kumimoji="1" lang="ja-JP" altLang="en-US" smtClean="0"/>
              <a:t>2022/4/23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ACD4-4F5F-E745-9317-48661042C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19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EA8-CBEA-A64B-97CF-E16713B00CD2}" type="datetimeFigureOut">
              <a:rPr kumimoji="1" lang="ja-JP" altLang="en-US" smtClean="0"/>
              <a:t>2022/4/23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ACD4-4F5F-E745-9317-48661042C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3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EA8-CBEA-A64B-97CF-E16713B00CD2}" type="datetimeFigureOut">
              <a:rPr kumimoji="1" lang="ja-JP" altLang="en-US" smtClean="0"/>
              <a:t>2022/4/23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ACD4-4F5F-E745-9317-48661042C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21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EA8-CBEA-A64B-97CF-E16713B00CD2}" type="datetimeFigureOut">
              <a:rPr kumimoji="1" lang="ja-JP" altLang="en-US" smtClean="0"/>
              <a:t>2022/4/23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ACD4-4F5F-E745-9317-48661042C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64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EA8-CBEA-A64B-97CF-E16713B00CD2}" type="datetimeFigureOut">
              <a:rPr kumimoji="1" lang="ja-JP" altLang="en-US" smtClean="0"/>
              <a:t>2022/4/23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ACD4-4F5F-E745-9317-48661042C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28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EA8-CBEA-A64B-97CF-E16713B00CD2}" type="datetimeFigureOut">
              <a:rPr kumimoji="1" lang="ja-JP" altLang="en-US" smtClean="0"/>
              <a:t>2022/4/23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ACD4-4F5F-E745-9317-48661042C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2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EA8-CBEA-A64B-97CF-E16713B00CD2}" type="datetimeFigureOut">
              <a:rPr kumimoji="1" lang="ja-JP" altLang="en-US" smtClean="0"/>
              <a:t>2022/4/23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ACD4-4F5F-E745-9317-48661042C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89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EA8-CBEA-A64B-97CF-E16713B00CD2}" type="datetimeFigureOut">
              <a:rPr kumimoji="1" lang="ja-JP" altLang="en-US" smtClean="0"/>
              <a:t>2022/4/23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ACD4-4F5F-E745-9317-48661042C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53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EA8-CBEA-A64B-97CF-E16713B00CD2}" type="datetimeFigureOut">
              <a:rPr kumimoji="1" lang="ja-JP" altLang="en-US" smtClean="0"/>
              <a:t>2022/4/23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ACD4-4F5F-E745-9317-48661042C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91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4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EA8-CBEA-A64B-97CF-E16713B00CD2}" type="datetimeFigureOut">
              <a:rPr kumimoji="1" lang="ja-JP" altLang="en-US" smtClean="0"/>
              <a:t>2022/4/23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ACD4-4F5F-E745-9317-48661042C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05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4"/>
            <a:ext cx="3471863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CEA8-CBEA-A64B-97CF-E16713B00CD2}" type="datetimeFigureOut">
              <a:rPr kumimoji="1" lang="ja-JP" altLang="en-US" smtClean="0"/>
              <a:t>2022/4/23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ACD4-4F5F-E745-9317-48661042C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79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BCEA8-CBEA-A64B-97CF-E16713B00CD2}" type="datetimeFigureOut">
              <a:rPr kumimoji="1" lang="ja-JP" altLang="en-US" smtClean="0"/>
              <a:t>2022/4/23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6ACD4-4F5F-E745-9317-48661042C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31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EA0FE47-A789-B844-AB84-E53CC3F4A621}"/>
              </a:ext>
            </a:extLst>
          </p:cNvPr>
          <p:cNvSpPr/>
          <p:nvPr/>
        </p:nvSpPr>
        <p:spPr>
          <a:xfrm>
            <a:off x="-28507" y="7307040"/>
            <a:ext cx="6857999" cy="5863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0" rtlCol="0" anchor="ctr"/>
          <a:lstStyle/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回想法</a:t>
            </a:r>
            <a:r>
              <a:rPr kumimoji="1" lang="ja-JP" altLang="en-US" sz="24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</a:t>
            </a:r>
            <a:r>
              <a:rPr kumimoji="1" lang="ja-JP" altLang="en-US" sz="24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脳</a:t>
            </a:r>
            <a:r>
              <a:rPr kumimoji="1" lang="ja-JP" altLang="en-US" sz="24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を活性化！</a:t>
            </a:r>
            <a:r>
              <a:rPr kumimoji="1" lang="ja-JP" altLang="en-US" sz="24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「学び」</a:t>
            </a:r>
            <a:r>
              <a:rPr kumimoji="1" lang="ja-JP" altLang="en-US" sz="24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</a:t>
            </a:r>
            <a:r>
              <a:rPr kumimoji="1" lang="ja-JP" altLang="en-US" sz="24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元気</a:t>
            </a:r>
            <a:r>
              <a:rPr kumimoji="1" lang="ja-JP" altLang="en-US" sz="24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に！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1C101B8-48EA-3D49-AD5F-FC099482BD7E}"/>
              </a:ext>
            </a:extLst>
          </p:cNvPr>
          <p:cNvSpPr/>
          <p:nvPr/>
        </p:nvSpPr>
        <p:spPr>
          <a:xfrm>
            <a:off x="-28294" y="5004359"/>
            <a:ext cx="6846067" cy="2023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C665B42-F4B0-4B48-A4D0-85ED34972326}"/>
              </a:ext>
            </a:extLst>
          </p:cNvPr>
          <p:cNvSpPr txBox="1"/>
          <p:nvPr/>
        </p:nvSpPr>
        <p:spPr>
          <a:xfrm>
            <a:off x="-28507" y="5261668"/>
            <a:ext cx="69023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5/</a:t>
            </a:r>
            <a:r>
              <a:rPr kumimoji="1" lang="ja-JP" altLang="en-US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９</a:t>
            </a:r>
            <a:r>
              <a:rPr kumimoji="1" lang="ja-JP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から</a:t>
            </a:r>
            <a:r>
              <a:rPr kumimoji="1" lang="ja-JP" altLang="en-US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おとなの学校を</a:t>
            </a:r>
            <a:endParaRPr kumimoji="1" lang="en-US" altLang="ja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毎日</a:t>
            </a:r>
            <a:r>
              <a:rPr kumimoji="1" lang="en-US" altLang="ja-JP" sz="4000" b="1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13:15</a:t>
            </a:r>
            <a:r>
              <a:rPr kumimoji="1" lang="ja-JP" altLang="en-US" sz="4000" b="1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～</a:t>
            </a:r>
            <a:r>
              <a:rPr kumimoji="1" lang="en-US" altLang="ja-JP" sz="4000" b="1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14:00</a:t>
            </a:r>
            <a:r>
              <a:rPr kumimoji="1" lang="ja-JP" altLang="en-US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に開催！</a:t>
            </a:r>
            <a:endParaRPr kumimoji="1" lang="en-US" altLang="ja-JP" sz="3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期間中は</a:t>
            </a:r>
            <a:r>
              <a:rPr kumimoji="1" lang="ja-JP" altLang="en-US" sz="3600" b="1" dirty="0">
                <a:solidFill>
                  <a:srgbClr val="FF4F7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教科書</a:t>
            </a:r>
            <a:r>
              <a:rPr kumimoji="1" lang="ja-JP" altLang="en-US" sz="2800" b="1" dirty="0">
                <a:solidFill>
                  <a:sysClr val="windowText" lastClr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を</a:t>
            </a:r>
            <a:r>
              <a:rPr kumimoji="1" lang="ja-JP" altLang="en-US" sz="3600" b="1" dirty="0">
                <a:solidFill>
                  <a:srgbClr val="FF4F7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無料配布</a:t>
            </a:r>
            <a:r>
              <a:rPr kumimoji="1" lang="ja-JP" altLang="en-US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いたします！</a:t>
            </a:r>
            <a:endParaRPr kumimoji="1"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9CE6E92-C30E-FC4A-B81D-CE9F6C6661D0}"/>
              </a:ext>
            </a:extLst>
          </p:cNvPr>
          <p:cNvSpPr/>
          <p:nvPr/>
        </p:nvSpPr>
        <p:spPr>
          <a:xfrm>
            <a:off x="0" y="0"/>
            <a:ext cx="6847215" cy="9906000"/>
          </a:xfrm>
          <a:prstGeom prst="rect">
            <a:avLst/>
          </a:prstGeom>
          <a:noFill/>
          <a:ln w="76200">
            <a:solidFill>
              <a:srgbClr val="FF4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Picture 4" descr="おとなの学校南青山校デイサービスセンター 【港区】の詳細情報 ...">
            <a:extLst>
              <a:ext uri="{FF2B5EF4-FFF2-40B4-BE49-F238E27FC236}">
                <a16:creationId xmlns:a16="http://schemas.microsoft.com/office/drawing/2014/main" id="{842D2245-2E1C-FF42-8C61-47A84FA5B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" y="2443518"/>
            <a:ext cx="3447612" cy="25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B621485-B05D-3344-9803-C14111E11D71}"/>
              </a:ext>
            </a:extLst>
          </p:cNvPr>
          <p:cNvSpPr txBox="1"/>
          <p:nvPr/>
        </p:nvSpPr>
        <p:spPr>
          <a:xfrm>
            <a:off x="20807" y="963432"/>
            <a:ext cx="675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ln w="762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学校式レクで楽しく認知症予防</a:t>
            </a:r>
            <a:endParaRPr kumimoji="1" lang="ja-JP" altLang="en-US" sz="3200" b="1">
              <a:ln w="76200">
                <a:solidFill>
                  <a:schemeClr val="bg1"/>
                </a:solidFill>
              </a:ln>
              <a:solidFill>
                <a:srgbClr val="FF4F7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A3FA7F35-48A7-354D-8B76-DF7A90094A89}"/>
              </a:ext>
            </a:extLst>
          </p:cNvPr>
          <p:cNvSpPr/>
          <p:nvPr/>
        </p:nvSpPr>
        <p:spPr>
          <a:xfrm>
            <a:off x="3429000" y="2958510"/>
            <a:ext cx="3379686" cy="4683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昭和の</a:t>
            </a:r>
            <a:r>
              <a:rPr kumimoji="1" lang="ja-JP" altLang="en-US" sz="20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思い出おしゃべり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F88CD8E-05AA-2F46-A78B-22A0B1D638D3}"/>
              </a:ext>
            </a:extLst>
          </p:cNvPr>
          <p:cNvSpPr/>
          <p:nvPr/>
        </p:nvSpPr>
        <p:spPr>
          <a:xfrm>
            <a:off x="3434008" y="3454183"/>
            <a:ext cx="3379686" cy="4683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日本・世界の</a:t>
            </a:r>
            <a:r>
              <a:rPr kumimoji="1" lang="ja-JP" altLang="en-US" sz="20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豆知識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AB4704C-3D01-0C45-AF3B-9D17DAC768B3}"/>
              </a:ext>
            </a:extLst>
          </p:cNvPr>
          <p:cNvSpPr/>
          <p:nvPr/>
        </p:nvSpPr>
        <p:spPr>
          <a:xfrm>
            <a:off x="3438087" y="3944127"/>
            <a:ext cx="3379686" cy="4683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言葉と数字の</a:t>
            </a:r>
            <a:r>
              <a:rPr kumimoji="1" lang="ja-JP" altLang="en-US" sz="20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大人の脳トレ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CA67907-8A24-2A4B-986F-5BC7336B4D99}"/>
              </a:ext>
            </a:extLst>
          </p:cNvPr>
          <p:cNvSpPr/>
          <p:nvPr/>
        </p:nvSpPr>
        <p:spPr>
          <a:xfrm>
            <a:off x="3447820" y="4430562"/>
            <a:ext cx="3379686" cy="4683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楽しい大人の</a:t>
            </a:r>
            <a:r>
              <a:rPr kumimoji="1" lang="ja-JP" altLang="en-US" sz="20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創作活動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85849F6-3964-8E4F-84E6-043061284426}"/>
              </a:ext>
            </a:extLst>
          </p:cNvPr>
          <p:cNvSpPr txBox="1"/>
          <p:nvPr/>
        </p:nvSpPr>
        <p:spPr>
          <a:xfrm>
            <a:off x="20807" y="970284"/>
            <a:ext cx="675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n w="57150">
                  <a:noFill/>
                </a:ln>
                <a:solidFill>
                  <a:srgbClr val="FF4F7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学校式レク</a:t>
            </a:r>
            <a:r>
              <a:rPr kumimoji="1" lang="ja-JP" altLang="en-US" sz="3200" b="1" dirty="0">
                <a:ln w="57150">
                  <a:noFill/>
                </a:ln>
                <a:latin typeface="Meiryo" panose="020B0604030504040204" pitchFamily="34" charset="-128"/>
                <a:ea typeface="Meiryo" panose="020B0604030504040204" pitchFamily="34" charset="-128"/>
              </a:rPr>
              <a:t>で楽しく</a:t>
            </a:r>
            <a:r>
              <a:rPr kumimoji="1" lang="ja-JP" altLang="en-US" sz="3200" b="1" dirty="0">
                <a:ln w="57150">
                  <a:noFill/>
                </a:ln>
                <a:solidFill>
                  <a:srgbClr val="FF4F7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認知症予防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86A1AC6-8FE2-D648-A3A5-EFD2F8B80747}"/>
              </a:ext>
            </a:extLst>
          </p:cNvPr>
          <p:cNvSpPr/>
          <p:nvPr/>
        </p:nvSpPr>
        <p:spPr>
          <a:xfrm>
            <a:off x="-44306" y="-1332"/>
            <a:ext cx="6858000" cy="884492"/>
          </a:xfrm>
          <a:prstGeom prst="rect">
            <a:avLst/>
          </a:prstGeom>
          <a:solidFill>
            <a:srgbClr val="FF4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0" rtlCol="0" anchor="ctr"/>
          <a:lstStyle/>
          <a:p>
            <a:pPr algn="r"/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9FF2233-1764-1E4E-9566-F2B71966404D}"/>
              </a:ext>
            </a:extLst>
          </p:cNvPr>
          <p:cNvSpPr txBox="1"/>
          <p:nvPr/>
        </p:nvSpPr>
        <p:spPr>
          <a:xfrm>
            <a:off x="-5" y="8125862"/>
            <a:ext cx="6789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お試し期間は無料</a:t>
            </a:r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で</a:t>
            </a:r>
            <a:r>
              <a:rPr kumimoji="1" lang="ja-JP" altLang="en-US" sz="2800" b="1" dirty="0">
                <a:solidFill>
                  <a:srgbClr val="FF4F7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授業</a:t>
            </a:r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を実施しますので</a:t>
            </a:r>
            <a:endParaRPr kumimoji="1" lang="en-US" altLang="ja-JP" sz="2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ぜひ皆様！ご参加ください！！</a:t>
            </a:r>
            <a:endParaRPr kumimoji="1" lang="en-US" altLang="ja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kumimoji="1" lang="en-US" altLang="ja-JP" sz="1200" b="1" dirty="0">
              <a:solidFill>
                <a:schemeClr val="accent6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en-US" altLang="ja-JP" sz="1600" b="1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kumimoji="1" lang="ja-JP" altLang="en-US" sz="1600" b="1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春光園デイサービスセンター</a:t>
            </a:r>
            <a:r>
              <a:rPr kumimoji="1" lang="en-US" altLang="ja-JP" sz="1600" b="1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</a:p>
          <a:p>
            <a:pPr algn="ctr"/>
            <a:r>
              <a:rPr kumimoji="1" lang="ja-JP" altLang="en-US" sz="1600" b="1" dirty="0">
                <a:solidFill>
                  <a:schemeClr val="accent6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担当：畑　雅一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0EBFE1F-3E0D-CA40-A739-FDC2759BA469}"/>
              </a:ext>
            </a:extLst>
          </p:cNvPr>
          <p:cNvSpPr txBox="1"/>
          <p:nvPr/>
        </p:nvSpPr>
        <p:spPr>
          <a:xfrm>
            <a:off x="1392283" y="1520788"/>
            <a:ext cx="5558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>
                <a:latin typeface="Meiryo" panose="020B0604030504040204" pitchFamily="34" charset="-128"/>
                <a:ea typeface="Meiryo" panose="020B0604030504040204" pitchFamily="34" charset="-128"/>
              </a:rPr>
              <a:t>おとなの学校</a:t>
            </a:r>
          </a:p>
        </p:txBody>
      </p:sp>
      <p:pic>
        <p:nvPicPr>
          <p:cNvPr id="47" name="Picture 12" descr="おとなの学校グループ – 熊本市での介護・福祉、全国での ...">
            <a:extLst>
              <a:ext uri="{FF2B5EF4-FFF2-40B4-BE49-F238E27FC236}">
                <a16:creationId xmlns:a16="http://schemas.microsoft.com/office/drawing/2014/main" id="{74854E1C-9D78-FA41-8A77-EF01A43FC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r="30929"/>
          <a:stretch/>
        </p:blipFill>
        <p:spPr bwMode="auto">
          <a:xfrm>
            <a:off x="77821" y="1577630"/>
            <a:ext cx="1314462" cy="70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7154561-7D87-2546-B255-1D76D7AE495D}"/>
              </a:ext>
            </a:extLst>
          </p:cNvPr>
          <p:cNvSpPr/>
          <p:nvPr/>
        </p:nvSpPr>
        <p:spPr>
          <a:xfrm>
            <a:off x="95013" y="65202"/>
            <a:ext cx="3373406" cy="763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8000" bIns="0" rtlCol="0" anchor="ctr"/>
          <a:lstStyle/>
          <a:p>
            <a:pPr algn="ctr"/>
            <a:r>
              <a:rPr kumimoji="1" lang="ja-JP" altLang="en-US" sz="3600" b="1" dirty="0">
                <a:solidFill>
                  <a:srgbClr val="FF4F7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はるかぜ </a:t>
            </a:r>
            <a:r>
              <a:rPr kumimoji="1" lang="ja-JP" altLang="en-US" sz="4400" b="1" dirty="0">
                <a:solidFill>
                  <a:srgbClr val="FF4F7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号外</a:t>
            </a:r>
            <a:endParaRPr kumimoji="1" lang="ja-JP" altLang="en-US" sz="3600" b="1" dirty="0">
              <a:solidFill>
                <a:srgbClr val="FF4F79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A639420-6977-4B46-BD5D-490E26F15891}"/>
              </a:ext>
            </a:extLst>
          </p:cNvPr>
          <p:cNvSpPr txBox="1"/>
          <p:nvPr/>
        </p:nvSpPr>
        <p:spPr>
          <a:xfrm>
            <a:off x="2688432" y="167323"/>
            <a:ext cx="388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全国で</a:t>
            </a:r>
            <a:r>
              <a:rPr kumimoji="1" lang="en-US" altLang="ja-JP" sz="1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15000</a:t>
            </a:r>
            <a:r>
              <a:rPr kumimoji="1" lang="ja-JP" altLang="en-US" sz="1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人以上が利用する</a:t>
            </a:r>
            <a:endParaRPr kumimoji="1" lang="en-US" altLang="ja-JP" sz="1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/>
            <a:r>
              <a:rPr kumimoji="1" lang="ja-JP" altLang="en-US" sz="20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大人気</a:t>
            </a:r>
            <a:r>
              <a:rPr kumimoji="1" lang="ja-JP" altLang="en-US" sz="1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プログラム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C14BA7F-C29B-AA46-A2DB-999B1E57EDF7}"/>
              </a:ext>
            </a:extLst>
          </p:cNvPr>
          <p:cNvSpPr/>
          <p:nvPr/>
        </p:nvSpPr>
        <p:spPr>
          <a:xfrm>
            <a:off x="-2393319" y="-39046"/>
            <a:ext cx="2148840" cy="1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お試し月間前に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</a:rPr>
              <a:t>テーブルに設置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99D123-6D37-4835-942B-370AB0D6163A}"/>
              </a:ext>
            </a:extLst>
          </p:cNvPr>
          <p:cNvSpPr txBox="1"/>
          <p:nvPr/>
        </p:nvSpPr>
        <p:spPr>
          <a:xfrm>
            <a:off x="3725803" y="2424161"/>
            <a:ext cx="332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n w="57150">
                  <a:noFill/>
                </a:ln>
                <a:solidFill>
                  <a:srgbClr val="FF4F7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はじめます！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4B1A68-F0BE-4431-A966-3CC27C4D6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4204133"/>
            <a:ext cx="984394" cy="84029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7359373-D4BF-4CC6-A24F-1B8FF03BB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600" y="8790936"/>
            <a:ext cx="1409699" cy="9967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C4C755-AE2A-4297-875C-F564CEE68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01" y="9041059"/>
            <a:ext cx="1083582" cy="66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おとなの学校南青山校デイサービスセンター 【港区】の詳細情報 ...">
            <a:extLst>
              <a:ext uri="{FF2B5EF4-FFF2-40B4-BE49-F238E27FC236}">
                <a16:creationId xmlns:a16="http://schemas.microsoft.com/office/drawing/2014/main" id="{7438384A-0A2D-44E3-83DE-D4A99DD56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64" y="5235676"/>
            <a:ext cx="1736966" cy="13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8C064F-82C8-AC49-AA14-434701E3CBEF}"/>
              </a:ext>
            </a:extLst>
          </p:cNvPr>
          <p:cNvSpPr txBox="1"/>
          <p:nvPr/>
        </p:nvSpPr>
        <p:spPr>
          <a:xfrm>
            <a:off x="87626" y="5038972"/>
            <a:ext cx="70898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ご好評につき</a:t>
            </a:r>
            <a:endParaRPr kumimoji="1" lang="en-US" altLang="ja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3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今月中</a:t>
            </a:r>
            <a:r>
              <a:rPr kumimoji="1" lang="ja-JP" altLang="en-US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にお申し込みされた方は</a:t>
            </a:r>
            <a:endParaRPr kumimoji="1" lang="en-US" altLang="ja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3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６月の会費</a:t>
            </a:r>
            <a:r>
              <a:rPr kumimoji="1" lang="ja-JP" altLang="en-US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が</a:t>
            </a:r>
            <a:r>
              <a:rPr kumimoji="1" lang="ja-JP" altLang="en-US" sz="44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無料</a:t>
            </a:r>
            <a:r>
              <a:rPr kumimoji="1" lang="ja-JP" altLang="en-US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になります！</a:t>
            </a:r>
            <a:endParaRPr kumimoji="1" lang="en-US" altLang="ja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この機会にぜひお申込みください！</a:t>
            </a:r>
            <a:endParaRPr kumimoji="1" lang="en-US" altLang="ja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DF53342-B32D-164C-BE97-4D9BAF0B469C}"/>
              </a:ext>
            </a:extLst>
          </p:cNvPr>
          <p:cNvSpPr/>
          <p:nvPr/>
        </p:nvSpPr>
        <p:spPr>
          <a:xfrm>
            <a:off x="3399020" y="2972985"/>
            <a:ext cx="3379686" cy="4683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昭和の</a:t>
            </a:r>
            <a:r>
              <a:rPr kumimoji="1" lang="ja-JP" altLang="en-US" sz="20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思い出おしゃべり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181A63A-2846-B444-A6A2-A15DD441F94F}"/>
              </a:ext>
            </a:extLst>
          </p:cNvPr>
          <p:cNvSpPr/>
          <p:nvPr/>
        </p:nvSpPr>
        <p:spPr>
          <a:xfrm>
            <a:off x="3400493" y="3500395"/>
            <a:ext cx="3379686" cy="4683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日本・世界の</a:t>
            </a:r>
            <a:r>
              <a:rPr kumimoji="1" lang="ja-JP" altLang="en-US" sz="20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豆知識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202D7F9-E996-C24C-B8C2-5EA5A4BD271F}"/>
              </a:ext>
            </a:extLst>
          </p:cNvPr>
          <p:cNvSpPr/>
          <p:nvPr/>
        </p:nvSpPr>
        <p:spPr>
          <a:xfrm>
            <a:off x="3400493" y="4023936"/>
            <a:ext cx="3379686" cy="4683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言葉と数字の</a:t>
            </a:r>
            <a:r>
              <a:rPr kumimoji="1" lang="ja-JP" altLang="en-US" sz="20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大人の脳トレ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61AA139-E319-2F41-84E5-BBC746B90ACD}"/>
              </a:ext>
            </a:extLst>
          </p:cNvPr>
          <p:cNvSpPr/>
          <p:nvPr/>
        </p:nvSpPr>
        <p:spPr>
          <a:xfrm>
            <a:off x="3399020" y="4565859"/>
            <a:ext cx="3379686" cy="4683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楽しい大人の</a:t>
            </a:r>
            <a:r>
              <a:rPr kumimoji="1" lang="ja-JP" altLang="en-US" sz="20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創作活動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BFB0018-2FC4-6141-B941-996A7F81C1A5}"/>
              </a:ext>
            </a:extLst>
          </p:cNvPr>
          <p:cNvSpPr/>
          <p:nvPr/>
        </p:nvSpPr>
        <p:spPr>
          <a:xfrm>
            <a:off x="3185160" y="7036641"/>
            <a:ext cx="3585215" cy="3410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７月</a:t>
            </a:r>
            <a:r>
              <a:rPr kumimoji="1" lang="ja-JP" altLang="en-US" sz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からは月</a:t>
            </a:r>
            <a:r>
              <a:rPr kumimoji="1" lang="en-US" altLang="ja-JP" sz="20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1,650</a:t>
            </a:r>
            <a:r>
              <a:rPr kumimoji="1" lang="ja-JP" altLang="en-US" sz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円（税込）かかります</a:t>
            </a:r>
            <a:endParaRPr kumimoji="1" lang="ja-JP" altLang="en-US" sz="16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8850D0F-D24B-5949-B42B-9453E344FCF8}"/>
              </a:ext>
            </a:extLst>
          </p:cNvPr>
          <p:cNvSpPr/>
          <p:nvPr/>
        </p:nvSpPr>
        <p:spPr>
          <a:xfrm>
            <a:off x="0" y="0"/>
            <a:ext cx="6847215" cy="9906000"/>
          </a:xfrm>
          <a:prstGeom prst="rect">
            <a:avLst/>
          </a:prstGeom>
          <a:noFill/>
          <a:ln w="76200">
            <a:solidFill>
              <a:srgbClr val="FF4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34AD129-178F-3C4B-A43F-0C3BC11579ED}"/>
              </a:ext>
            </a:extLst>
          </p:cNvPr>
          <p:cNvSpPr/>
          <p:nvPr/>
        </p:nvSpPr>
        <p:spPr>
          <a:xfrm>
            <a:off x="10785" y="2460130"/>
            <a:ext cx="6858000" cy="132536"/>
          </a:xfrm>
          <a:prstGeom prst="rect">
            <a:avLst/>
          </a:prstGeom>
          <a:solidFill>
            <a:srgbClr val="FF4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0"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1E2E08F0-5AF1-4B07-BF34-D6D798EB9DFD}"/>
              </a:ext>
            </a:extLst>
          </p:cNvPr>
          <p:cNvSpPr/>
          <p:nvPr/>
        </p:nvSpPr>
        <p:spPr>
          <a:xfrm>
            <a:off x="140734" y="7499185"/>
            <a:ext cx="6629640" cy="5863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回想法</a:t>
            </a:r>
            <a:r>
              <a:rPr kumimoji="1" lang="ja-JP" altLang="en-US" sz="24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</a:t>
            </a:r>
            <a:r>
              <a:rPr kumimoji="1" lang="ja-JP" altLang="en-US" sz="24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脳</a:t>
            </a:r>
            <a:r>
              <a:rPr kumimoji="1" lang="ja-JP" altLang="en-US" sz="24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を活性化！</a:t>
            </a:r>
            <a:r>
              <a:rPr kumimoji="1" lang="ja-JP" altLang="en-US" sz="24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「学び」</a:t>
            </a:r>
            <a:r>
              <a:rPr kumimoji="1" lang="ja-JP" altLang="en-US" sz="24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</a:t>
            </a:r>
            <a:r>
              <a:rPr kumimoji="1" lang="ja-JP" altLang="en-US" sz="24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元気</a:t>
            </a:r>
            <a:r>
              <a:rPr kumimoji="1" lang="ja-JP" altLang="en-US" sz="24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に！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16004A-A1FA-48E9-B6BD-876605282233}"/>
              </a:ext>
            </a:extLst>
          </p:cNvPr>
          <p:cNvSpPr txBox="1"/>
          <p:nvPr/>
        </p:nvSpPr>
        <p:spPr>
          <a:xfrm>
            <a:off x="211259" y="8427793"/>
            <a:ext cx="6375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お申込み</a:t>
            </a:r>
            <a:r>
              <a:rPr kumimoji="1" lang="ja-JP" altLang="en-US" sz="2000" b="1"/>
              <a:t>方法等の詳細</a:t>
            </a:r>
            <a:r>
              <a:rPr kumimoji="1" lang="ja-JP" altLang="en-US" sz="2000" b="1" dirty="0"/>
              <a:t>に</a:t>
            </a:r>
            <a:r>
              <a:rPr kumimoji="1" lang="ja-JP" altLang="en-US" sz="2000" b="1"/>
              <a:t>ついては、事前にお渡ししております「</a:t>
            </a:r>
            <a:r>
              <a:rPr kumimoji="1" lang="ja-JP" altLang="en-US" sz="2000" b="1" u="sng"/>
              <a:t>おとな</a:t>
            </a:r>
            <a:r>
              <a:rPr kumimoji="1" lang="ja-JP" altLang="en-US" sz="2000" b="1" u="sng" dirty="0"/>
              <a:t>の学校に</a:t>
            </a:r>
            <a:r>
              <a:rPr kumimoji="1" lang="ja-JP" altLang="en-US" sz="2000" b="1" u="sng"/>
              <a:t>ついて</a:t>
            </a:r>
            <a:r>
              <a:rPr kumimoji="1" lang="ja-JP" altLang="en-US" sz="2000" b="1"/>
              <a:t>」「</a:t>
            </a:r>
            <a:r>
              <a:rPr kumimoji="1" lang="ja-JP" altLang="en-US" sz="2000" b="1" u="sng" dirty="0"/>
              <a:t>おとなの学校利用</a:t>
            </a:r>
            <a:r>
              <a:rPr kumimoji="1" lang="ja-JP" altLang="en-US" sz="2000" b="1" u="sng"/>
              <a:t>確認表</a:t>
            </a:r>
            <a:r>
              <a:rPr kumimoji="1" lang="ja-JP" altLang="en-US" sz="2000" b="1"/>
              <a:t>」をご確認ください。ご不明な点は、スタッフまでご質問ください。</a:t>
            </a:r>
            <a:endParaRPr kumimoji="1" lang="ja-JP" altLang="en-US" sz="20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1960EBF-4725-5A4B-AAE1-DAEB3D4CE74D}"/>
              </a:ext>
            </a:extLst>
          </p:cNvPr>
          <p:cNvSpPr txBox="1"/>
          <p:nvPr/>
        </p:nvSpPr>
        <p:spPr>
          <a:xfrm>
            <a:off x="1383972" y="1490828"/>
            <a:ext cx="5558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>
                <a:latin typeface="Meiryo" panose="020B0604030504040204" pitchFamily="34" charset="-128"/>
                <a:ea typeface="Meiryo" panose="020B0604030504040204" pitchFamily="34" charset="-128"/>
              </a:rPr>
              <a:t>おとなの学校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EBE5DFD-8F13-954D-8B84-D21D0AC4E844}"/>
              </a:ext>
            </a:extLst>
          </p:cNvPr>
          <p:cNvSpPr/>
          <p:nvPr/>
        </p:nvSpPr>
        <p:spPr>
          <a:xfrm>
            <a:off x="-44306" y="-39046"/>
            <a:ext cx="6858000" cy="884492"/>
          </a:xfrm>
          <a:prstGeom prst="rect">
            <a:avLst/>
          </a:prstGeom>
          <a:solidFill>
            <a:srgbClr val="FF4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0" rtlCol="0" anchor="ctr"/>
          <a:lstStyle/>
          <a:p>
            <a:pPr algn="r"/>
            <a:endParaRPr kumimoji="1" lang="en-US" altLang="ja-JP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31FF0F4-EC9A-FF4B-8EEF-76EFF4009745}"/>
              </a:ext>
            </a:extLst>
          </p:cNvPr>
          <p:cNvSpPr/>
          <p:nvPr/>
        </p:nvSpPr>
        <p:spPr>
          <a:xfrm>
            <a:off x="95014" y="167857"/>
            <a:ext cx="2876786" cy="51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8000" bIns="0" rtlCol="0" anchor="ctr"/>
          <a:lstStyle/>
          <a:p>
            <a:pPr algn="ctr"/>
            <a:r>
              <a:rPr kumimoji="1" lang="ja-JP" altLang="en-US" sz="3600" b="1" dirty="0">
                <a:solidFill>
                  <a:srgbClr val="FF4F7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６月</a:t>
            </a:r>
            <a:r>
              <a:rPr kumimoji="1" lang="ja-JP" altLang="en-US" sz="2400" b="1" dirty="0">
                <a:solidFill>
                  <a:srgbClr val="FF4F7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から</a:t>
            </a:r>
            <a:r>
              <a:rPr kumimoji="1" lang="ja-JP" altLang="en-US" sz="3600" b="1" dirty="0">
                <a:solidFill>
                  <a:srgbClr val="FF4F7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有料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0E8F67-EB4E-9D49-9A5A-7FBF84C03CB8}"/>
              </a:ext>
            </a:extLst>
          </p:cNvPr>
          <p:cNvSpPr txBox="1"/>
          <p:nvPr/>
        </p:nvSpPr>
        <p:spPr>
          <a:xfrm>
            <a:off x="2971800" y="30697"/>
            <a:ext cx="388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全国で</a:t>
            </a:r>
            <a:r>
              <a:rPr kumimoji="1" lang="en-US" altLang="ja-JP" sz="2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15000</a:t>
            </a:r>
            <a:r>
              <a:rPr kumimoji="1" lang="ja-JP" altLang="en-US" sz="2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人以上が利用する</a:t>
            </a:r>
            <a:endParaRPr kumimoji="1" lang="en-US" altLang="ja-JP" sz="2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/>
            <a:r>
              <a:rPr kumimoji="1" lang="ja-JP" altLang="en-US" sz="2800" b="1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大人気</a:t>
            </a:r>
            <a:r>
              <a:rPr kumimoji="1" lang="ja-JP" altLang="en-US" sz="2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プログラム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B2F0236-1964-B049-87DA-A9038A6227BB}"/>
              </a:ext>
            </a:extLst>
          </p:cNvPr>
          <p:cNvSpPr txBox="1"/>
          <p:nvPr/>
        </p:nvSpPr>
        <p:spPr>
          <a:xfrm>
            <a:off x="20807" y="963432"/>
            <a:ext cx="675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ln w="762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学校式レクで楽しく認知症予防</a:t>
            </a:r>
            <a:endParaRPr kumimoji="1" lang="ja-JP" altLang="en-US" sz="3200" b="1">
              <a:ln w="76200">
                <a:solidFill>
                  <a:schemeClr val="bg1"/>
                </a:solidFill>
              </a:ln>
              <a:solidFill>
                <a:srgbClr val="FF4F7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6C1F71E-47B5-5047-88B6-34E2F343CAA1}"/>
              </a:ext>
            </a:extLst>
          </p:cNvPr>
          <p:cNvSpPr txBox="1"/>
          <p:nvPr/>
        </p:nvSpPr>
        <p:spPr>
          <a:xfrm>
            <a:off x="20807" y="970284"/>
            <a:ext cx="675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n w="57150">
                  <a:noFill/>
                </a:ln>
                <a:solidFill>
                  <a:srgbClr val="FF4F7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学校式レク</a:t>
            </a:r>
            <a:r>
              <a:rPr kumimoji="1" lang="ja-JP" altLang="en-US" sz="3200" b="1" dirty="0">
                <a:ln w="57150">
                  <a:noFill/>
                </a:ln>
                <a:latin typeface="Meiryo" panose="020B0604030504040204" pitchFamily="34" charset="-128"/>
                <a:ea typeface="Meiryo" panose="020B0604030504040204" pitchFamily="34" charset="-128"/>
              </a:rPr>
              <a:t>で楽しく</a:t>
            </a:r>
            <a:r>
              <a:rPr kumimoji="1" lang="ja-JP" altLang="en-US" sz="3200" b="1" dirty="0">
                <a:ln w="57150">
                  <a:noFill/>
                </a:ln>
                <a:solidFill>
                  <a:srgbClr val="FF4F7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認知症予防</a:t>
            </a:r>
          </a:p>
        </p:txBody>
      </p:sp>
      <p:pic>
        <p:nvPicPr>
          <p:cNvPr id="32" name="Picture 12" descr="おとなの学校グループ – 熊本市での介護・福祉、全国での ...">
            <a:extLst>
              <a:ext uri="{FF2B5EF4-FFF2-40B4-BE49-F238E27FC236}">
                <a16:creationId xmlns:a16="http://schemas.microsoft.com/office/drawing/2014/main" id="{0179D891-667E-7149-BF38-17BB79A77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r="30929"/>
          <a:stretch/>
        </p:blipFill>
        <p:spPr bwMode="auto">
          <a:xfrm>
            <a:off x="77821" y="1577630"/>
            <a:ext cx="1314462" cy="70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DA6BD4A-2B27-E944-8489-B872A4F04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6" y="2683320"/>
            <a:ext cx="3119252" cy="223414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E46986-7BDD-CE44-AD02-12C7FB39F163}"/>
              </a:ext>
            </a:extLst>
          </p:cNvPr>
          <p:cNvSpPr/>
          <p:nvPr/>
        </p:nvSpPr>
        <p:spPr>
          <a:xfrm>
            <a:off x="-2393319" y="-39046"/>
            <a:ext cx="2148840" cy="1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「利用確認表」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</a:rPr>
              <a:t>配布直後に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</a:rPr>
              <a:t>テーブルに設置</a:t>
            </a:r>
          </a:p>
        </p:txBody>
      </p:sp>
    </p:spTree>
    <p:extLst>
      <p:ext uri="{BB962C8B-B14F-4D97-AF65-F5344CB8AC3E}">
        <p14:creationId xmlns:p14="http://schemas.microsoft.com/office/powerpoint/2010/main" val="381371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25C62BDC-9D08-4C4E-A3B4-AADFBE7EED6D}" vid="{6B88139C-BC4E-D144-8FDF-2E93611EB3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847</TotalTime>
  <Words>271</Words>
  <Application>Microsoft Office PowerPoint</Application>
  <PresentationFormat>A4 210 x 297 mm</PresentationFormat>
  <Paragraphs>42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和弘 糠谷</dc:creator>
  <cp:lastModifiedBy>soudanin</cp:lastModifiedBy>
  <cp:revision>7</cp:revision>
  <cp:lastPrinted>2022-04-22T06:15:59Z</cp:lastPrinted>
  <dcterms:created xsi:type="dcterms:W3CDTF">2022-04-11T10:08:41Z</dcterms:created>
  <dcterms:modified xsi:type="dcterms:W3CDTF">2022-04-23T03:31:41Z</dcterms:modified>
</cp:coreProperties>
</file>